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  <p:sldMasterId id="2147483660" r:id="rId5"/>
  </p:sldMasterIdLst>
  <p:notesMasterIdLst>
    <p:notesMasterId r:id="rId55"/>
  </p:notesMasterIdLst>
  <p:sldIdLst>
    <p:sldId id="256" r:id="rId6"/>
    <p:sldId id="258" r:id="rId7"/>
    <p:sldId id="411" r:id="rId8"/>
    <p:sldId id="402" r:id="rId9"/>
    <p:sldId id="391" r:id="rId10"/>
    <p:sldId id="257" r:id="rId11"/>
    <p:sldId id="390" r:id="rId12"/>
    <p:sldId id="392" r:id="rId13"/>
    <p:sldId id="299" r:id="rId14"/>
    <p:sldId id="416" r:id="rId15"/>
    <p:sldId id="404" r:id="rId16"/>
    <p:sldId id="405" r:id="rId17"/>
    <p:sldId id="406" r:id="rId18"/>
    <p:sldId id="407" r:id="rId19"/>
    <p:sldId id="288" r:id="rId20"/>
    <p:sldId id="396" r:id="rId21"/>
    <p:sldId id="284" r:id="rId22"/>
    <p:sldId id="285" r:id="rId23"/>
    <p:sldId id="300" r:id="rId24"/>
    <p:sldId id="393" r:id="rId25"/>
    <p:sldId id="294" r:id="rId26"/>
    <p:sldId id="295" r:id="rId27"/>
    <p:sldId id="301" r:id="rId28"/>
    <p:sldId id="296" r:id="rId29"/>
    <p:sldId id="297" r:id="rId30"/>
    <p:sldId id="290" r:id="rId31"/>
    <p:sldId id="394" r:id="rId32"/>
    <p:sldId id="292" r:id="rId33"/>
    <p:sldId id="399" r:id="rId34"/>
    <p:sldId id="397" r:id="rId35"/>
    <p:sldId id="398" r:id="rId36"/>
    <p:sldId id="302" r:id="rId37"/>
    <p:sldId id="303" r:id="rId38"/>
    <p:sldId id="304" r:id="rId39"/>
    <p:sldId id="395" r:id="rId40"/>
    <p:sldId id="306" r:id="rId41"/>
    <p:sldId id="417" r:id="rId42"/>
    <p:sldId id="408" r:id="rId43"/>
    <p:sldId id="307" r:id="rId44"/>
    <p:sldId id="401" r:id="rId45"/>
    <p:sldId id="409" r:id="rId46"/>
    <p:sldId id="415" r:id="rId47"/>
    <p:sldId id="410" r:id="rId48"/>
    <p:sldId id="418" r:id="rId49"/>
    <p:sldId id="413" r:id="rId50"/>
    <p:sldId id="308" r:id="rId51"/>
    <p:sldId id="403" r:id="rId52"/>
    <p:sldId id="389" r:id="rId53"/>
    <p:sldId id="276" r:id="rId54"/>
  </p:sldIdLst>
  <p:sldSz cx="12192000" cy="6858000"/>
  <p:notesSz cx="6858000" cy="9144000"/>
  <p:embeddedFontLs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Open Sans" panose="020B0606030504020204" pitchFamily="34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676AED8E-6A1A-4F4D-A3B1-B3F2BA183D2C}">
          <p14:sldIdLst>
            <p14:sldId id="256"/>
            <p14:sldId id="258"/>
            <p14:sldId id="411"/>
            <p14:sldId id="402"/>
            <p14:sldId id="391"/>
            <p14:sldId id="257"/>
          </p14:sldIdLst>
        </p14:section>
        <p14:section name="All Developer code is excellent" id="{573AEEEF-92AB-4EE6-963F-8EA909559191}">
          <p14:sldIdLst>
            <p14:sldId id="390"/>
            <p14:sldId id="392"/>
            <p14:sldId id="299"/>
            <p14:sldId id="416"/>
            <p14:sldId id="404"/>
            <p14:sldId id="405"/>
            <p14:sldId id="406"/>
            <p14:sldId id="407"/>
            <p14:sldId id="288"/>
            <p14:sldId id="396"/>
            <p14:sldId id="284"/>
            <p14:sldId id="285"/>
          </p14:sldIdLst>
        </p14:section>
        <p14:section name="Developers never write bugs" id="{44822E4E-63AB-41AA-9521-9A98C4A3D557}">
          <p14:sldIdLst>
            <p14:sldId id="300"/>
            <p14:sldId id="393"/>
            <p14:sldId id="294"/>
            <p14:sldId id="295"/>
            <p14:sldId id="301"/>
            <p14:sldId id="296"/>
            <p14:sldId id="297"/>
          </p14:sldIdLst>
        </p14:section>
        <p14:section name="Software always works together" id="{275A3835-E49A-4D2C-B55C-9A0EB1050316}">
          <p14:sldIdLst>
            <p14:sldId id="290"/>
            <p14:sldId id="394"/>
            <p14:sldId id="292"/>
            <p14:sldId id="399"/>
            <p14:sldId id="397"/>
            <p14:sldId id="398"/>
            <p14:sldId id="302"/>
            <p14:sldId id="303"/>
          </p14:sldIdLst>
        </p14:section>
        <p14:section name="Applications never get old" id="{806AFBE6-9B99-4E26-B801-C1999C410A19}">
          <p14:sldIdLst>
            <p14:sldId id="304"/>
            <p14:sldId id="395"/>
            <p14:sldId id="306"/>
            <p14:sldId id="417"/>
            <p14:sldId id="408"/>
            <p14:sldId id="307"/>
            <p14:sldId id="401"/>
            <p14:sldId id="409"/>
            <p14:sldId id="415"/>
            <p14:sldId id="410"/>
            <p14:sldId id="418"/>
            <p14:sldId id="413"/>
            <p14:sldId id="308"/>
          </p14:sldIdLst>
        </p14:section>
        <p14:section name="Conclusions" id="{834BD5EE-E261-4299-8BEA-5ECF4CCA85BB}">
          <p14:sldIdLst>
            <p14:sldId id="403"/>
            <p14:sldId id="389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  <p:ext uri="http://customooxmlschemas.google.com/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64" roundtripDataSignature="AMtx7mj0iG0f13uNPWsFdVdE6BVyD3dq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4A3953-E974-49B9-8999-541E69B6FA01}" v="9" dt="2021-11-22T07:09:20.800"/>
    <p1510:client id="{66D390F8-1C52-060B-C87E-CB0519F0BC9D}" v="5" dt="2021-11-22T06:42:41.307"/>
    <p1510:client id="{7CAF9ACC-6B92-8171-D770-3B9985A1C008}" v="1" dt="2021-11-21T18:51:52.730"/>
  </p1510:revLst>
</p1510:revInfo>
</file>

<file path=ppt/tableStyles.xml><?xml version="1.0" encoding="utf-8"?>
<a:tblStyleLst xmlns:a="http://schemas.openxmlformats.org/drawingml/2006/main" def="{A1DC99BB-7DFB-4D21-88AD-20D8CA1BE4D2}">
  <a:tblStyle styleId="{A1DC99BB-7DFB-4D21-88AD-20D8CA1BE4D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25" autoAdjust="0"/>
    <p:restoredTop sz="94660"/>
  </p:normalViewPr>
  <p:slideViewPr>
    <p:cSldViewPr snapToGrid="0">
      <p:cViewPr varScale="1">
        <p:scale>
          <a:sx n="81" d="100"/>
          <a:sy n="81" d="100"/>
        </p:scale>
        <p:origin x="58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font" Target="fonts/font8.fntdata"/><Relationship Id="rId68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font" Target="fonts/font3.fntdata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6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font" Target="fonts/font1.fntdata"/><Relationship Id="rId64" Type="http://customschemas.google.com/relationships/presentationmetadata" Target="metadata"/><Relationship Id="rId69" Type="http://schemas.microsoft.com/office/2015/10/relationships/revisionInfo" Target="revisionInfo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font" Target="fonts/font4.fntdata"/><Relationship Id="rId67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font" Target="fonts/font2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font" Target="fonts/font5.fntdata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2" name="Google Shape;1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49831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18528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16787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61635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2572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832887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28465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125927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849529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59236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022467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211122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529217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560459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375167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24201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523323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485344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6467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25085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52019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998703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0347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904857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25895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632265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503871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387520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132395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774865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62739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966661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713569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096274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753116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07832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005325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539623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014769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450573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4" name="Google Shape;31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87428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17667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9" name="Google Shape;1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82813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03619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28408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13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54589" y="1066296"/>
            <a:ext cx="6626822" cy="6010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 descr="A picture containing peop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7584766" y="2225529"/>
            <a:ext cx="4237698" cy="7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571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14017" y="438585"/>
            <a:ext cx="2508447" cy="290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9" descr="A picture containing yellow, man, black, sitt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>
            <a:off x="1200150" y="2225529"/>
            <a:ext cx="5227075" cy="7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1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571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77" name="Google Shape;7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6096" y="636720"/>
            <a:ext cx="2998574" cy="350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20" descr="A picture containing person, yellow, man, hold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0"/>
          <p:cNvSpPr txBox="1">
            <a:spLocks noGrp="1"/>
          </p:cNvSpPr>
          <p:nvPr>
            <p:ph type="body" idx="1"/>
          </p:nvPr>
        </p:nvSpPr>
        <p:spPr>
          <a:xfrm>
            <a:off x="6354776" y="2225529"/>
            <a:ext cx="5227075" cy="7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1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571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81" name="Google Shape;8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1491" y="636720"/>
            <a:ext cx="2998574" cy="350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1" descr="A picture containing photo, train, yellow, black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1"/>
          <p:cNvSpPr txBox="1">
            <a:spLocks noGrp="1"/>
          </p:cNvSpPr>
          <p:nvPr>
            <p:ph type="body" idx="1"/>
          </p:nvPr>
        </p:nvSpPr>
        <p:spPr>
          <a:xfrm>
            <a:off x="6354776" y="2225529"/>
            <a:ext cx="5227075" cy="7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1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571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85" name="Google Shape;8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1491" y="636720"/>
            <a:ext cx="2998574" cy="350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2" descr="A picture containing man, computer, laptop, woma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2"/>
          <p:cNvSpPr txBox="1">
            <a:spLocks noGrp="1"/>
          </p:cNvSpPr>
          <p:nvPr>
            <p:ph type="body" idx="1"/>
          </p:nvPr>
        </p:nvSpPr>
        <p:spPr>
          <a:xfrm>
            <a:off x="7584766" y="2225529"/>
            <a:ext cx="4237698" cy="7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571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89" name="Google Shape;8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14017" y="438585"/>
            <a:ext cx="2508447" cy="290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3" descr="A picture containing woman, drawing, ma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3"/>
          <p:cNvSpPr txBox="1">
            <a:spLocks noGrp="1"/>
          </p:cNvSpPr>
          <p:nvPr>
            <p:ph type="body" idx="1"/>
          </p:nvPr>
        </p:nvSpPr>
        <p:spPr>
          <a:xfrm>
            <a:off x="7584766" y="2225529"/>
            <a:ext cx="4237698" cy="7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571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93" name="Google Shape;93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14017" y="438585"/>
            <a:ext cx="2508447" cy="290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4" descr="A picture containing drawing, man, umbrella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4"/>
          <p:cNvSpPr txBox="1">
            <a:spLocks noGrp="1"/>
          </p:cNvSpPr>
          <p:nvPr>
            <p:ph type="body" idx="1"/>
          </p:nvPr>
        </p:nvSpPr>
        <p:spPr>
          <a:xfrm>
            <a:off x="7584766" y="2225529"/>
            <a:ext cx="4237698" cy="7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571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97" name="Google Shape;9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14017" y="438585"/>
            <a:ext cx="2508447" cy="290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 descr="A picture containing object, tab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t="1062"/>
          <a:stretch/>
        </p:blipFill>
        <p:spPr>
          <a:xfrm>
            <a:off x="0" y="0"/>
            <a:ext cx="12192000" cy="6785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34" y="6111102"/>
            <a:ext cx="2508447" cy="29041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5"/>
          <p:cNvSpPr txBox="1">
            <a:spLocks noGrp="1"/>
          </p:cNvSpPr>
          <p:nvPr>
            <p:ph type="body" idx="1"/>
          </p:nvPr>
        </p:nvSpPr>
        <p:spPr>
          <a:xfrm>
            <a:off x="558434" y="2659151"/>
            <a:ext cx="5292191" cy="7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571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icture with Caption">
  <p:cSld name="1_Picture with Caption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6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14017" y="6111102"/>
            <a:ext cx="2508447" cy="290418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6"/>
          <p:cNvSpPr txBox="1">
            <a:spLocks noGrp="1"/>
          </p:cNvSpPr>
          <p:nvPr>
            <p:ph type="body" idx="1"/>
          </p:nvPr>
        </p:nvSpPr>
        <p:spPr>
          <a:xfrm>
            <a:off x="558434" y="2659151"/>
            <a:ext cx="5292191" cy="7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571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2" name="Google Shape;22;p2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3" name="Google Shape;23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24" name="Google Shape;24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25" name="Google Shape;25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8" name="Google Shape;28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9" name="Google Shape;29;p2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0" name="Google Shape;30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31" name="Google Shape;31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32" name="Google Shape;32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5" name="Google Shape;35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36" name="Google Shape;36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37" name="Google Shape;37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40" name="Google Shape;40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41" name="Google Shape;41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4" name="Google Shape;44;p3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5" name="Google Shape;45;p3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6" name="Google Shape;46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47" name="Google Shape;47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48" name="Google Shape;48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1" name="Google Shape;51;p3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3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3" name="Google Shape;53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54" name="Google Shape;54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55" name="Google Shape;55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8" name="Google Shape;58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59" name="Google Shape;59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60" name="Google Shape;60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63" name="Google Shape;63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64" name="Google Shape;64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/>
          <p:nvPr/>
        </p:nvSpPr>
        <p:spPr>
          <a:xfrm>
            <a:off x="0" y="0"/>
            <a:ext cx="12192000" cy="6373091"/>
          </a:xfrm>
          <a:prstGeom prst="rect">
            <a:avLst/>
          </a:prstGeom>
          <a:gradFill>
            <a:gsLst>
              <a:gs pos="0">
                <a:srgbClr val="F5F7FC"/>
              </a:gs>
              <a:gs pos="100000">
                <a:srgbClr val="F2F2F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7" name="Google Shape;7;p12" descr="A picture containing object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658350" y="463080"/>
            <a:ext cx="2019300" cy="23605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ProgrammerHumor/comments/8fbgcp/unit_tests_ha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0GypdsJulKE?feature=oembed" TargetMode="External"/><Relationship Id="rId5" Type="http://schemas.openxmlformats.org/officeDocument/2006/relationships/image" Target="../media/image23.jpeg"/><Relationship Id="rId4" Type="http://schemas.openxmlformats.org/officeDocument/2006/relationships/hyperlink" Target="https://www.youtube.com/watch?v=0GypdsJulKE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Mars_Climate_Orbiter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greenkeeper.io/introduction-to-semver-d272990c44f2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nyk.io/blog/a-post-mortem-of-the-malicious-event-stream-backdoor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imgflip.com/i/5v8jfw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nyk.io/blog/a-post-mortem-of-the-malicious-event-stream-backdoor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" descr="A picture containing building,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16096" y="636720"/>
            <a:ext cx="2998574" cy="35053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17BB2F-B358-4B70-B66B-11A92143B034}"/>
              </a:ext>
            </a:extLst>
          </p:cNvPr>
          <p:cNvSpPr txBox="1"/>
          <p:nvPr/>
        </p:nvSpPr>
        <p:spPr>
          <a:xfrm>
            <a:off x="411585" y="258901"/>
            <a:ext cx="6072188" cy="868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</a:pPr>
            <a:r>
              <a:rPr lang="en-GB" sz="6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Sky Talk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C6CDD1-3E43-443A-9861-2046AF17A13C}"/>
              </a:ext>
            </a:extLst>
          </p:cNvPr>
          <p:cNvSpPr txBox="1"/>
          <p:nvPr/>
        </p:nvSpPr>
        <p:spPr>
          <a:xfrm>
            <a:off x="411585" y="4948662"/>
            <a:ext cx="6072188" cy="1569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GB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Anthony McKale </a:t>
            </a:r>
          </a:p>
          <a:p>
            <a:pPr>
              <a:lnSpc>
                <a:spcPts val="4000"/>
              </a:lnSpc>
            </a:pPr>
            <a:r>
              <a:rPr lang="en-GB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Principal Software Engineer</a:t>
            </a:r>
          </a:p>
          <a:p>
            <a:pPr>
              <a:lnSpc>
                <a:spcPts val="4000"/>
              </a:lnSpc>
            </a:pPr>
            <a:r>
              <a:rPr lang="en-GB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24/11/2021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63506C-7DB5-45FE-9D73-6EFA3FF86838}"/>
              </a:ext>
            </a:extLst>
          </p:cNvPr>
          <p:cNvSpPr txBox="1"/>
          <p:nvPr/>
        </p:nvSpPr>
        <p:spPr>
          <a:xfrm>
            <a:off x="411584" y="2282868"/>
            <a:ext cx="9627361" cy="1518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000"/>
              </a:lnSpc>
            </a:pPr>
            <a:r>
              <a:rPr lang="en-GB" sz="4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“Automated Testing”</a:t>
            </a:r>
          </a:p>
          <a:p>
            <a:pPr>
              <a:lnSpc>
                <a:spcPts val="6000"/>
              </a:lnSpc>
            </a:pPr>
            <a:r>
              <a:rPr lang="en-GB" sz="2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Or: good testing is good security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Linting: All code is excellent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9F1F8E-57F9-4D50-AA0C-5E6645A697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028"/>
          <a:stretch/>
        </p:blipFill>
        <p:spPr>
          <a:xfrm>
            <a:off x="0" y="2769749"/>
            <a:ext cx="11935705" cy="10464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4E2F7E-79C0-4C24-8535-E528ED3B4DA3}"/>
              </a:ext>
            </a:extLst>
          </p:cNvPr>
          <p:cNvSpPr/>
          <p:nvPr/>
        </p:nvSpPr>
        <p:spPr>
          <a:xfrm>
            <a:off x="886784" y="1553974"/>
            <a:ext cx="94596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0" lang="en-GB" sz="5400" b="1" i="0" u="none" strike="noStrike" kern="0" cap="none" spc="0" normalizeH="0" noProof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“which lines return true ?” </a:t>
            </a:r>
            <a:endParaRPr lang="en-GB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267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Linting: All code is excellent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9F1F8E-57F9-4D50-AA0C-5E6645A697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548"/>
          <a:stretch/>
        </p:blipFill>
        <p:spPr>
          <a:xfrm>
            <a:off x="0" y="2769749"/>
            <a:ext cx="11935705" cy="17634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3162515-6E92-4ED7-B20E-901C81A214AE}"/>
              </a:ext>
            </a:extLst>
          </p:cNvPr>
          <p:cNvSpPr/>
          <p:nvPr/>
        </p:nvSpPr>
        <p:spPr>
          <a:xfrm>
            <a:off x="886784" y="1553974"/>
            <a:ext cx="94596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0" lang="en-GB" sz="5400" b="1" i="0" u="none" strike="noStrike" kern="0" cap="none" spc="0" normalizeH="0" noProof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“which lines return true ?” </a:t>
            </a:r>
            <a:endParaRPr lang="en-GB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373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Linting: All code is excellent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9F1F8E-57F9-4D50-AA0C-5E6645A697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639"/>
          <a:stretch/>
        </p:blipFill>
        <p:spPr>
          <a:xfrm>
            <a:off x="0" y="2769749"/>
            <a:ext cx="11935705" cy="23807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D2FECF-E5CB-4D9F-9332-396F516634C2}"/>
              </a:ext>
            </a:extLst>
          </p:cNvPr>
          <p:cNvSpPr/>
          <p:nvPr/>
        </p:nvSpPr>
        <p:spPr>
          <a:xfrm>
            <a:off x="886784" y="1553974"/>
            <a:ext cx="94596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0" lang="en-GB" sz="5400" b="1" i="0" u="none" strike="noStrike" kern="0" cap="none" spc="0" normalizeH="0" noProof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“which lines return true ?” </a:t>
            </a:r>
            <a:endParaRPr lang="en-GB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940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Linting: All code is excellent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9F1F8E-57F9-4D50-AA0C-5E6645A697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122"/>
          <a:stretch/>
        </p:blipFill>
        <p:spPr>
          <a:xfrm>
            <a:off x="0" y="2769749"/>
            <a:ext cx="11935705" cy="30992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693A4E-A057-4A41-A1F0-063D97244E32}"/>
              </a:ext>
            </a:extLst>
          </p:cNvPr>
          <p:cNvSpPr/>
          <p:nvPr/>
        </p:nvSpPr>
        <p:spPr>
          <a:xfrm>
            <a:off x="886784" y="1553974"/>
            <a:ext cx="94596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0" lang="en-GB" sz="5400" b="1" i="0" u="none" strike="noStrike" kern="0" cap="none" spc="0" normalizeH="0" noProof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“which lines return true ?” </a:t>
            </a:r>
            <a:endParaRPr lang="en-GB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681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Linting: All code is excellent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9F1F8E-57F9-4D50-AA0C-5E6645A69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69749"/>
            <a:ext cx="11935705" cy="38799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FF71B7-F6CD-4611-BE09-6CD4E2BFC29D}"/>
              </a:ext>
            </a:extLst>
          </p:cNvPr>
          <p:cNvSpPr/>
          <p:nvPr/>
        </p:nvSpPr>
        <p:spPr>
          <a:xfrm>
            <a:off x="886784" y="1553974"/>
            <a:ext cx="94596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0" lang="en-GB" sz="5400" b="1" i="0" u="none" strike="noStrike" kern="0" cap="none" spc="0" normalizeH="0" noProof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“which lines return true ?” </a:t>
            </a:r>
            <a:endParaRPr lang="en-GB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212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878218" y="3036600"/>
            <a:ext cx="10886393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Obviously, the winner is :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Linting: All code is excellent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8D7D22-9288-4367-B5B1-A77B6ACA8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045" y="3971121"/>
            <a:ext cx="7991475" cy="8191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547B3C-149F-44DB-9153-F87BE9CC34AC}"/>
              </a:ext>
            </a:extLst>
          </p:cNvPr>
          <p:cNvSpPr/>
          <p:nvPr/>
        </p:nvSpPr>
        <p:spPr>
          <a:xfrm>
            <a:off x="886784" y="1553974"/>
            <a:ext cx="94596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0" lang="en-GB" sz="5400" b="1" i="0" u="none" strike="noStrike" kern="0" cap="none" spc="0" normalizeH="0" noProof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“which lines return true ?” </a:t>
            </a:r>
            <a:endParaRPr lang="en-GB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6131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10886393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WAT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Linting: All code is excellent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A08D37-842B-4BF4-AC59-8062C82E4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44" y="2685745"/>
            <a:ext cx="10744916" cy="383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0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5" y="1539955"/>
            <a:ext cx="8794352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Maybe making</a:t>
            </a: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code </a:t>
            </a:r>
            <a:r>
              <a:rPr kumimoji="0" lang="en-GB" sz="3600" b="1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boring</a:t>
            </a: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* with linting isn’t such a bad idea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* </a:t>
            </a:r>
            <a:r>
              <a:rPr kumimoji="0" lang="en-GB" sz="3600" b="1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Boring</a:t>
            </a: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= Easy to read / Predicable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Linting: All code is excellent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D81DC8-4375-429B-A8E0-89DA0444C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58" y="4502961"/>
            <a:ext cx="11490164" cy="316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45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5" y="1539955"/>
            <a:ext cx="8038572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So “</a:t>
            </a: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Linting” is ok </a:t>
            </a: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4" y="422742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Linted code looks excellent</a:t>
            </a:r>
            <a:endParaRPr lang="en-GB" dirty="0"/>
          </a:p>
        </p:txBody>
      </p:sp>
      <p:sp>
        <p:nvSpPr>
          <p:cNvPr id="5" name="Google Shape;227;g99d0dd0f54_0_0">
            <a:extLst>
              <a:ext uri="{FF2B5EF4-FFF2-40B4-BE49-F238E27FC236}">
                <a16:creationId xmlns:a16="http://schemas.microsoft.com/office/drawing/2014/main" id="{CA3671D8-8B3B-437A-A858-215A6460225C}"/>
              </a:ext>
            </a:extLst>
          </p:cNvPr>
          <p:cNvSpPr txBox="1"/>
          <p:nvPr/>
        </p:nvSpPr>
        <p:spPr>
          <a:xfrm>
            <a:off x="592244" y="283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endParaRPr kumimoji="0" sz="1400" b="0" i="0" u="none" strike="sng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808000"/>
              </a:highlight>
              <a:uLnTx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5963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10886393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we can agree, developers:</a:t>
            </a:r>
          </a:p>
          <a:p>
            <a:pPr marL="342900" lvl="0" indent="-342900">
              <a:buSzPts val="1500"/>
              <a:buFont typeface="Arial" panose="020B0604020202020204" pitchFamily="34" charset="0"/>
              <a:buChar char="•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>
              <a:buSzPts val="1500"/>
              <a:buFont typeface="Arial" panose="020B0604020202020204" pitchFamily="34" charset="0"/>
              <a:buChar char="•"/>
              <a:defRPr/>
            </a:pP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never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write bugs </a:t>
            </a:r>
          </a:p>
          <a:p>
            <a:pPr marL="342900" lvl="0" indent="-342900">
              <a:buSzPts val="1500"/>
              <a:buFont typeface="Arial" panose="020B0604020202020204" pitchFamily="34" charset="0"/>
              <a:buChar char="•"/>
              <a:defRPr/>
            </a:pP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understand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their code</a:t>
            </a:r>
          </a:p>
          <a:p>
            <a:pPr marL="342900" lvl="0" indent="-342900">
              <a:buSzPts val="1500"/>
              <a:buFont typeface="Arial" panose="020B0604020202020204" pitchFamily="34" charset="0"/>
              <a:buChar char="•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… </a:t>
            </a:r>
            <a:r>
              <a:rPr lang="en-GB" sz="3600" dirty="0" err="1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Javascript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can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count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955429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Unit Testing: Devs never write bugs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554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700198"/>
            <a:ext cx="8980964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6000"/>
            </a:pPr>
            <a:r>
              <a:rPr lang="en-GB" sz="6600" u="dbl" dirty="0"/>
              <a:t>HOMOUR WARNING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6000"/>
            </a:pPr>
            <a:r>
              <a:rPr lang="en-GB" sz="5400" dirty="0"/>
              <a:t>Testing is </a:t>
            </a:r>
            <a:r>
              <a:rPr lang="en-GB" sz="5400" b="1" dirty="0"/>
              <a:t>important</a:t>
            </a:r>
            <a:br>
              <a:rPr lang="en-GB" sz="5400" dirty="0"/>
            </a:br>
            <a:r>
              <a:rPr lang="en-GB" dirty="0"/>
              <a:t>.</a:t>
            </a:r>
            <a:endParaRPr lang="en-GB" sz="5400" dirty="0"/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6000"/>
            </a:pPr>
            <a:r>
              <a:rPr lang="en-GB" sz="5400" dirty="0">
                <a:solidFill>
                  <a:schemeClr val="tx1"/>
                </a:solidFill>
              </a:rPr>
              <a:t>Not</a:t>
            </a:r>
            <a:r>
              <a:rPr lang="en-GB" sz="5400" dirty="0"/>
              <a:t> testing is </a:t>
            </a:r>
            <a:r>
              <a:rPr lang="en-GB" sz="5400" b="1" dirty="0">
                <a:solidFill>
                  <a:srgbClr val="C00000"/>
                </a:solidFill>
              </a:rPr>
              <a:t>bad</a:t>
            </a:r>
            <a:r>
              <a:rPr lang="en-GB" sz="5400" dirty="0"/>
              <a:t> for you, and </a:t>
            </a:r>
            <a:r>
              <a:rPr lang="en-GB" sz="5400" b="1" dirty="0">
                <a:solidFill>
                  <a:srgbClr val="C00000"/>
                </a:solidFill>
              </a:rPr>
              <a:t>bad</a:t>
            </a:r>
            <a:r>
              <a:rPr lang="en-GB" sz="5400" dirty="0"/>
              <a:t> for your projects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5" y="1539955"/>
            <a:ext cx="8794352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hence Unit </a:t>
            </a: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Testing is pointless</a:t>
            </a: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endParaRPr kumimoji="0" lang="en-GB" sz="3600" b="0" i="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endParaRPr kumimoji="0" lang="en-GB" sz="3600" b="0" i="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endParaRPr kumimoji="0" lang="en-GB" sz="3600" b="0" i="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1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https://www.reddit.com/r/ProgrammerHumor/comments/8fbgcp/unit_tests_ha/</a:t>
            </a:r>
            <a:r>
              <a:rPr lang="en-GB" sz="1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kumimoji="0" lang="en-GB" sz="3600" b="0" i="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4" y="772530"/>
            <a:ext cx="9382179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Unit Testing: Devs never write bugs</a:t>
            </a:r>
            <a:endParaRPr lang="en-GB" sz="4000" dirty="0"/>
          </a:p>
        </p:txBody>
      </p:sp>
      <p:pic>
        <p:nvPicPr>
          <p:cNvPr id="1028" name="Picture 4" descr="r/ProgrammerHumor - YOUR PIPELINE CAN'T FAIL IF YOU DON'T HAVE ANY TESTS">
            <a:extLst>
              <a:ext uri="{FF2B5EF4-FFF2-40B4-BE49-F238E27FC236}">
                <a16:creationId xmlns:a16="http://schemas.microsoft.com/office/drawing/2014/main" id="{96F344E7-2BD3-4FAC-A9C3-7EB33B3D5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574" y="2496205"/>
            <a:ext cx="3273517" cy="327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57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6012837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You do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NOT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ever need to test this code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This works for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ALL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inputs,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ALL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the time</a:t>
            </a:r>
            <a:endParaRPr lang="en-GB" sz="3600" baseline="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9355986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Unit Testing: Devs never write bugs</a:t>
            </a:r>
            <a:endParaRPr lang="en-GB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95CA35-E897-4C3C-936E-8B25E5CB2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736" y="3936823"/>
            <a:ext cx="6346531" cy="239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1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9582888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Unit Testing that this code is perfect</a:t>
            </a:r>
            <a:b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</a:br>
            <a:r>
              <a:rPr kumimoji="0" lang="en-GB" sz="12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en-GB" sz="3600" baseline="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(2 + 2 = 4) and (0.1 + 0.2 = 0.3)</a:t>
            </a:r>
            <a:endParaRPr lang="en-GB" sz="3600" baseline="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9223784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Unit Testing: Devs never write bugs</a:t>
            </a:r>
            <a:endParaRPr lang="en-GB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0853BC-70F6-4B8D-BFF7-4A692661E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444" y="3156626"/>
            <a:ext cx="9222965" cy="340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6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9582888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WAT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kumimoji="0" lang="en-GB" sz="3600" b="0" i="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9355986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Unit Testing: Devs never write bugs</a:t>
            </a:r>
            <a:endParaRPr lang="en-GB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8103F3-67B4-4C69-AC81-4A623E15E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722" y="2743044"/>
            <a:ext cx="9849255" cy="419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2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9582888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so … </a:t>
            </a:r>
            <a:r>
              <a:rPr lang="en-GB" sz="3600" dirty="0" err="1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Javascript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isn’t good at counting decimal fractions</a:t>
            </a: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Details for the interested :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4" y="772530"/>
            <a:ext cx="9389037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Unit Testing: Devs never write bugs</a:t>
            </a:r>
            <a:endParaRPr lang="en-GB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745FB3-53D5-4801-9611-3617A7EA6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383" y="3965292"/>
            <a:ext cx="10412095" cy="270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5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8253176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So “Unit Tests” are good</a:t>
            </a:r>
            <a:endParaRPr lang="en-GB" sz="3600" baseline="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1011615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Tested code has less bugs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403677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5" y="1539955"/>
            <a:ext cx="8531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we can agree, software has: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  <a:tabLst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Good input sanitisation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Common </a:t>
            </a:r>
            <a:r>
              <a:rPr kumimoji="0" lang="en-GB" sz="3600" b="0" i="0" u="none" strike="noStrike" kern="0" cap="none" spc="0" normalizeH="0" noProof="0" dirty="0" err="1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/o metric units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  <a:tabLst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Same time zones</a:t>
            </a:r>
            <a:endParaRPr kumimoji="0" lang="en-GB" sz="3600" b="0" i="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Only idiots would spend years building systems that didn’t work together…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kumimoji="0" lang="en-GB" sz="3600" b="0" i="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  <a:tabLst/>
              <a:defRPr/>
            </a:pPr>
            <a:endParaRPr kumimoji="0" lang="en-GB" sz="3600" b="0" i="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4" y="772530"/>
            <a:ext cx="10028015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Testing: Code always works together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165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5" y="1539955"/>
            <a:ext cx="8794352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hence Integration </a:t>
            </a: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Testing is pointless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kumimoji="0" lang="en-GB" sz="3600" b="0" i="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kumimoji="0" lang="en-GB" sz="3600" b="0" i="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kumimoji="0" lang="en-GB" sz="3600" b="0" i="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24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https://www.youtube.com/watch?v=0GypdsJulKE</a:t>
            </a:r>
            <a:r>
              <a:rPr lang="en-GB" sz="24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kumimoji="0" lang="en-GB" sz="3600" b="0" i="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4" y="772530"/>
            <a:ext cx="9886034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Testing: Code always works together</a:t>
            </a:r>
            <a:endParaRPr lang="en-GB" dirty="0"/>
          </a:p>
        </p:txBody>
      </p:sp>
      <p:pic>
        <p:nvPicPr>
          <p:cNvPr id="2" name="Online Media 1" title="Unit Test vs Integration Test">
            <a:hlinkClick r:id="" action="ppaction://media"/>
            <a:extLst>
              <a:ext uri="{FF2B5EF4-FFF2-40B4-BE49-F238E27FC236}">
                <a16:creationId xmlns:a16="http://schemas.microsoft.com/office/drawing/2014/main" id="{F38B0E7D-B4C7-4352-BF85-6469D8B7CB5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97883" y="2212557"/>
            <a:ext cx="7531717" cy="425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84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14423" y="1416480"/>
            <a:ext cx="7901789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NASA’s Mars Climate Orbiter ’98</a:t>
            </a: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4" y="772530"/>
            <a:ext cx="10556825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Testing: Code always works together</a:t>
            </a:r>
            <a:endParaRPr lang="en-GB" dirty="0"/>
          </a:p>
        </p:txBody>
      </p:sp>
      <p:pic>
        <p:nvPicPr>
          <p:cNvPr id="1026" name="Picture 2" descr="Mars Climate Orbiter undergoing acoustic testing">
            <a:extLst>
              <a:ext uri="{FF2B5EF4-FFF2-40B4-BE49-F238E27FC236}">
                <a16:creationId xmlns:a16="http://schemas.microsoft.com/office/drawing/2014/main" id="{9234A442-C10F-45D5-9990-2C958F338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721" y="1530071"/>
            <a:ext cx="3077856" cy="402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88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14423" y="1416480"/>
            <a:ext cx="10886393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NASA’s Mars Climate Orbiter ‘98</a:t>
            </a:r>
          </a:p>
          <a:p>
            <a:pPr lvl="0">
              <a:buSzPts val="1500"/>
              <a:defRPr/>
            </a:pPr>
            <a:endParaRPr lang="en-GB" sz="3600" i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System A (Onboard ECU): </a:t>
            </a:r>
          </a:p>
          <a:p>
            <a:pPr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Asked for </a:t>
            </a:r>
            <a:r>
              <a:rPr lang="en-GB" sz="3600" b="1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newtons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per </a:t>
            </a:r>
            <a:r>
              <a:rPr lang="en-GB" sz="3600" dirty="0" err="1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sq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meter</a:t>
            </a:r>
          </a:p>
          <a:p>
            <a:pPr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for thrusters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4" y="772530"/>
            <a:ext cx="10556825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Testing: Code always works together</a:t>
            </a:r>
            <a:endParaRPr lang="en-GB" dirty="0"/>
          </a:p>
        </p:txBody>
      </p:sp>
      <p:pic>
        <p:nvPicPr>
          <p:cNvPr id="1026" name="Picture 2" descr="Mars Climate Orbiter undergoing acoustic testing">
            <a:extLst>
              <a:ext uri="{FF2B5EF4-FFF2-40B4-BE49-F238E27FC236}">
                <a16:creationId xmlns:a16="http://schemas.microsoft.com/office/drawing/2014/main" id="{9234A442-C10F-45D5-9990-2C958F338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721" y="1530071"/>
            <a:ext cx="3077856" cy="402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5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3" y="700198"/>
            <a:ext cx="8374203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6000"/>
            </a:pPr>
            <a:r>
              <a:rPr lang="en-GB" sz="6600" u="dbl" dirty="0"/>
              <a:t>HOMOUR WARNING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6000"/>
            </a:pPr>
            <a:r>
              <a:rPr lang="en-GB" sz="5400" b="1" dirty="0"/>
              <a:t>Good</a:t>
            </a:r>
            <a:r>
              <a:rPr lang="en-GB" sz="5400" dirty="0"/>
              <a:t> Testing is </a:t>
            </a:r>
            <a:r>
              <a:rPr lang="en-GB" sz="5400" b="1" dirty="0"/>
              <a:t>Good</a:t>
            </a:r>
            <a:r>
              <a:rPr lang="en-GB" sz="5400" dirty="0"/>
              <a:t> Security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6000"/>
            </a:pPr>
            <a:r>
              <a:rPr lang="en-GB" sz="2000" dirty="0"/>
              <a:t>.</a:t>
            </a:r>
            <a:endParaRPr lang="en-GB" sz="5400" dirty="0"/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6000"/>
            </a:pPr>
            <a:r>
              <a:rPr lang="en-GB" sz="5400" b="1" dirty="0">
                <a:solidFill>
                  <a:srgbClr val="C00000"/>
                </a:solidFill>
              </a:rPr>
              <a:t>More</a:t>
            </a:r>
            <a:r>
              <a:rPr lang="en-GB" sz="5400" dirty="0"/>
              <a:t> Bugs === 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6000"/>
            </a:pPr>
            <a:r>
              <a:rPr lang="en-GB" sz="5400" b="1" dirty="0">
                <a:solidFill>
                  <a:srgbClr val="C00000"/>
                </a:solidFill>
              </a:rPr>
              <a:t>More</a:t>
            </a:r>
            <a:r>
              <a:rPr lang="en-GB" sz="5400" dirty="0"/>
              <a:t> Security Flaws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675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14423" y="1416480"/>
            <a:ext cx="7855136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NASA’s Mars Climate Orbiter ’98</a:t>
            </a: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System B (Ground Control Computer):</a:t>
            </a:r>
          </a:p>
          <a:p>
            <a:pPr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Gave </a:t>
            </a:r>
            <a:r>
              <a:rPr lang="en-GB" sz="3600" b="1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pounds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per </a:t>
            </a:r>
            <a:r>
              <a:rPr lang="en-GB" sz="3600" dirty="0" err="1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sq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meter for thrusters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4" y="772530"/>
            <a:ext cx="10556825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Testing: Code always works together</a:t>
            </a:r>
            <a:endParaRPr lang="en-GB" dirty="0"/>
          </a:p>
        </p:txBody>
      </p:sp>
      <p:pic>
        <p:nvPicPr>
          <p:cNvPr id="1026" name="Picture 2" descr="Mars Climate Orbiter undergoing acoustic testing">
            <a:extLst>
              <a:ext uri="{FF2B5EF4-FFF2-40B4-BE49-F238E27FC236}">
                <a16:creationId xmlns:a16="http://schemas.microsoft.com/office/drawing/2014/main" id="{9234A442-C10F-45D5-9990-2C958F338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721" y="1530071"/>
            <a:ext cx="3077856" cy="402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70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14423" y="1416480"/>
            <a:ext cx="10886393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NASA’s Mars Climate Orbiter ’98</a:t>
            </a: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What happened next ?</a:t>
            </a: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System A: </a:t>
            </a:r>
          </a:p>
          <a:p>
            <a:pPr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Input is in </a:t>
            </a:r>
            <a:r>
              <a:rPr lang="en-GB" sz="3600" b="1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newtons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per </a:t>
            </a:r>
            <a:r>
              <a:rPr lang="en-GB" sz="3600" dirty="0" err="1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sq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meter</a:t>
            </a:r>
          </a:p>
          <a:p>
            <a:pPr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System B:</a:t>
            </a:r>
          </a:p>
          <a:p>
            <a:pPr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Output is in </a:t>
            </a:r>
            <a:r>
              <a:rPr lang="en-GB" sz="3600" b="1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pounds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per </a:t>
            </a:r>
            <a:r>
              <a:rPr lang="en-GB" sz="3600" dirty="0" err="1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sq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meter</a:t>
            </a: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4" y="772530"/>
            <a:ext cx="10556825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Testing: Code always works together</a:t>
            </a:r>
            <a:endParaRPr lang="en-GB" dirty="0"/>
          </a:p>
        </p:txBody>
      </p:sp>
      <p:pic>
        <p:nvPicPr>
          <p:cNvPr id="1026" name="Picture 2" descr="Mars Climate Orbiter undergoing acoustic testing">
            <a:extLst>
              <a:ext uri="{FF2B5EF4-FFF2-40B4-BE49-F238E27FC236}">
                <a16:creationId xmlns:a16="http://schemas.microsoft.com/office/drawing/2014/main" id="{9234A442-C10F-45D5-9990-2C958F338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721" y="1530071"/>
            <a:ext cx="3077856" cy="402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82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14424" y="1523484"/>
            <a:ext cx="8185694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A $327 million Rocket </a:t>
            </a:r>
            <a:r>
              <a:rPr lang="en-GB" sz="3600" dirty="0" err="1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blewup</a:t>
            </a: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So… NASA blow up the odd spaceship</a:t>
            </a: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Maybe integration testing could of helped</a:t>
            </a: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4" y="772530"/>
            <a:ext cx="11118685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Testing: Code always works together</a:t>
            </a:r>
            <a:endParaRPr lang="en-GB" sz="4000" dirty="0"/>
          </a:p>
        </p:txBody>
      </p:sp>
      <p:pic>
        <p:nvPicPr>
          <p:cNvPr id="4" name="Picture 2" descr="Rocket during launch">
            <a:extLst>
              <a:ext uri="{FF2B5EF4-FFF2-40B4-BE49-F238E27FC236}">
                <a16:creationId xmlns:a16="http://schemas.microsoft.com/office/drawing/2014/main" id="{C83803A4-502F-4E35-A895-55176782D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472" y="1422525"/>
            <a:ext cx="3135643" cy="4757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143E3F-34C5-431F-B7A1-99E5878876B0}"/>
              </a:ext>
            </a:extLst>
          </p:cNvPr>
          <p:cNvSpPr txBox="1"/>
          <p:nvPr/>
        </p:nvSpPr>
        <p:spPr>
          <a:xfrm>
            <a:off x="592244" y="5780782"/>
            <a:ext cx="1020269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200" dirty="0">
                <a:hlinkClick r:id="rId4"/>
              </a:rPr>
              <a:t>https://en.wikipedia.org/wiki/Mars_Climate_Orbiter</a:t>
            </a:r>
            <a:r>
              <a:rPr lang="en-GB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40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8775691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So maybe “Integration Tests” are useful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4" y="772530"/>
            <a:ext cx="9884797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Testing: Software needs field testing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688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10886393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I think we can agree,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all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software:</a:t>
            </a: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>
              <a:buSzPts val="1500"/>
              <a:buFont typeface="Arial" panose="020B0604020202020204" pitchFamily="34" charset="0"/>
              <a:buChar char="•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does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not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age</a:t>
            </a:r>
          </a:p>
          <a:p>
            <a:pPr marL="342900" lvl="0" indent="-342900">
              <a:buSzPts val="1500"/>
              <a:buFont typeface="Arial" panose="020B0604020202020204" pitchFamily="34" charset="0"/>
              <a:buChar char="•"/>
              <a:defRPr/>
            </a:pPr>
            <a:r>
              <a:rPr lang="en-GB" sz="3600" i="1" dirty="0" err="1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semver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* updates carry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no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risk</a:t>
            </a:r>
          </a:p>
          <a:p>
            <a:pPr marL="342900" lvl="0" indent="-342900">
              <a:buSzPts val="1500"/>
              <a:buFont typeface="Arial" panose="020B0604020202020204" pitchFamily="34" charset="0"/>
              <a:buChar char="•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dependencies are safe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forever</a:t>
            </a:r>
          </a:p>
          <a:p>
            <a:pPr marL="342900" lvl="0" indent="-342900">
              <a:buSzPts val="1500"/>
              <a:buFont typeface="Arial" panose="020B0604020202020204" pitchFamily="34" charset="0"/>
              <a:buChar char="•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… </a:t>
            </a:r>
            <a:r>
              <a:rPr lang="en-GB" sz="3600" dirty="0" err="1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Javascript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is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secure</a:t>
            </a: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*</a:t>
            </a:r>
            <a:r>
              <a:rPr lang="en-GB" sz="28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Semantic Versioned</a:t>
            </a:r>
            <a:endParaRPr lang="en-GB" sz="3600" i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Applications never grow old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816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5" y="1539955"/>
            <a:ext cx="8794352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SCA (</a:t>
            </a:r>
            <a:r>
              <a:rPr kumimoji="0" lang="en-GB" sz="3600" b="0" i="1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Software Component Analysis</a:t>
            </a: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)* is hence pointless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kumimoji="0" lang="en-GB" sz="3600" b="0" i="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kumimoji="0" lang="en-GB" sz="3600" b="0" i="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kumimoji="0" lang="en-GB" sz="24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* </a:t>
            </a:r>
            <a:r>
              <a:rPr kumimoji="0" lang="en-GB" sz="2400" b="0" i="1" u="none" strike="noStrike" kern="0" cap="none" spc="0" normalizeH="0" noProof="0" dirty="0" err="1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Github</a:t>
            </a:r>
            <a:r>
              <a:rPr kumimoji="0" lang="en-GB" sz="2400" b="0" i="1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adv. security (many) / </a:t>
            </a:r>
            <a:r>
              <a:rPr kumimoji="0" lang="en-GB" sz="2400" b="0" i="1" u="none" strike="noStrike" kern="0" cap="none" spc="0" normalizeH="0" noProof="0" dirty="0" err="1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eze</a:t>
            </a:r>
            <a:r>
              <a:rPr kumimoji="0" lang="en-GB" sz="2400" b="0" i="1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(many) / </a:t>
            </a:r>
            <a:r>
              <a:rPr kumimoji="0" lang="en-GB" sz="2400" b="0" i="1" u="none" strike="noStrike" kern="0" cap="none" spc="0" normalizeH="0" noProof="0" dirty="0" err="1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npm_audit</a:t>
            </a:r>
            <a:r>
              <a:rPr kumimoji="0" lang="en-GB" sz="2400" b="0" i="1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(node) / </a:t>
            </a:r>
            <a:r>
              <a:rPr kumimoji="0" lang="en-GB" sz="2400" b="0" i="1" u="none" strike="noStrike" kern="0" cap="none" spc="0" normalizeH="0" noProof="0" dirty="0" err="1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dependency_check</a:t>
            </a:r>
            <a:r>
              <a:rPr kumimoji="0" lang="en-GB" sz="2400" b="0" i="1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(java) / safety (python) ….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4" y="772530"/>
            <a:ext cx="9886034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Applications never grow old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808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8990295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Software doesn’t age, once deployed you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never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have </a:t>
            </a:r>
            <a:r>
              <a:rPr lang="en-GB" sz="3600" b="1" dirty="0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rPr>
              <a:t>new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issues</a:t>
            </a:r>
            <a:endParaRPr lang="en-GB" sz="3600" dirty="0">
              <a:solidFill>
                <a:srgbClr val="C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Applications never grow old: 1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284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8990295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Software doesn’t age, once deployed you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never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have </a:t>
            </a:r>
            <a:r>
              <a:rPr lang="en-GB" sz="3600" b="1" dirty="0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rPr>
              <a:t>new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issues … </a:t>
            </a:r>
            <a:r>
              <a:rPr lang="en-GB" sz="3600" b="1" dirty="0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rPr>
              <a:t>never</a:t>
            </a:r>
            <a:endParaRPr lang="en-GB" sz="3600" dirty="0">
              <a:solidFill>
                <a:srgbClr val="C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Applications never grow old: 1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6BB832-9ED9-4263-8125-ED794CAB9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285" y="2751720"/>
            <a:ext cx="87249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2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5" y="1539955"/>
            <a:ext cx="8941282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* Semantic Versioning Primer</a:t>
            </a:r>
          </a:p>
          <a:p>
            <a:pPr lvl="0">
              <a:buSzPts val="1500"/>
              <a:defRPr/>
            </a:pPr>
            <a:r>
              <a:rPr lang="en-GB" sz="18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en-GB" sz="3600" i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en-GB" sz="2000" dirty="0"/>
              <a:t>Given a version number MAJOR.MINOR.PATCH</a:t>
            </a:r>
            <a:endParaRPr lang="en-GB" sz="4800" i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71500" lvl="0" indent="-571500">
              <a:buSzPts val="1500"/>
              <a:buFont typeface="Arial" panose="020B0604020202020204" pitchFamily="34" charset="0"/>
              <a:buChar char="•"/>
              <a:defRPr/>
            </a:pPr>
            <a:endParaRPr lang="en-GB" sz="3600" i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endParaRPr lang="en-GB" sz="3600" i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endParaRPr lang="en-GB" sz="3600" i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endParaRPr lang="en-GB" sz="3600" i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endParaRPr lang="en-GB" sz="3600" i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endParaRPr lang="en-GB" sz="3600" i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1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https://blog.greenkeeper.io/introduction-to-semver-d272990c44f2</a:t>
            </a:r>
            <a:r>
              <a:rPr lang="en-GB" sz="1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lvl="0">
              <a:buSzPts val="1500"/>
              <a:defRPr/>
            </a:pPr>
            <a:endParaRPr lang="en-GB" sz="3600" i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endParaRPr lang="en-GB" sz="4400" i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Applications never grow old: 2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Introduction to SemVer. Why does software have version numbers… | by Irina  Gebauer | Greenkeeper Blog">
            <a:extLst>
              <a:ext uri="{FF2B5EF4-FFF2-40B4-BE49-F238E27FC236}">
                <a16:creationId xmlns:a16="http://schemas.microsoft.com/office/drawing/2014/main" id="{5C42A5EE-21DE-47D8-A120-0AD601D473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54" r="-1384" b="10999"/>
          <a:stretch/>
        </p:blipFill>
        <p:spPr bwMode="auto">
          <a:xfrm>
            <a:off x="1716004" y="2957459"/>
            <a:ext cx="6693763" cy="265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47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5" y="1539955"/>
            <a:ext cx="8312058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Semantic versioning makes updating dependencies risk free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Applications never grow old: 2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414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3" y="700198"/>
            <a:ext cx="8374203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6000"/>
            </a:pPr>
            <a:r>
              <a:rPr lang="en-GB" sz="6600" u="dbl" dirty="0"/>
              <a:t>HOMOUR WARNING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6000"/>
            </a:pPr>
            <a:r>
              <a:rPr lang="en-GB" sz="5400" dirty="0"/>
              <a:t>This talk is </a:t>
            </a:r>
            <a:r>
              <a:rPr lang="en-GB" sz="5400" b="1" dirty="0"/>
              <a:t>advocating</a:t>
            </a:r>
            <a:r>
              <a:rPr lang="en-GB" sz="5400" dirty="0"/>
              <a:t> 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6000"/>
            </a:pPr>
            <a:r>
              <a:rPr lang="en-GB" sz="5400" b="1" dirty="0">
                <a:solidFill>
                  <a:srgbClr val="C00000"/>
                </a:solidFill>
              </a:rPr>
              <a:t>more</a:t>
            </a:r>
            <a:r>
              <a:rPr lang="en-GB" sz="5400" dirty="0"/>
              <a:t> automated testing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6000"/>
            </a:pPr>
            <a:endParaRPr lang="en-GB" sz="1600" dirty="0"/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743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9656655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Semantic versioning makes updating dependencies risk free</a:t>
            </a:r>
          </a:p>
          <a:p>
            <a:pPr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Supply-chain attacks take over repos, and upload compromised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trivial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versions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Applications never grow old: 2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945BB9-DDC5-4C49-9EE7-30D5F7A56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37" y="4417788"/>
            <a:ext cx="5720813" cy="512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95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10218631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Supply-chain attacks</a:t>
            </a: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Remember: </a:t>
            </a:r>
          </a:p>
          <a:p>
            <a:pPr marL="571500" lvl="0" indent="-571500">
              <a:buSzPts val="1500"/>
              <a:buFont typeface="Arial" panose="020B0604020202020204" pitchFamily="34" charset="0"/>
              <a:buChar char="•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Library can attack the user </a:t>
            </a:r>
            <a: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(run time)</a:t>
            </a:r>
          </a:p>
          <a:p>
            <a:pPr marL="571500" lvl="0" indent="-571500">
              <a:buSzPts val="1500"/>
              <a:buFont typeface="Arial" panose="020B0604020202020204" pitchFamily="34" charset="0"/>
              <a:buChar char="•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Library can attack the CI </a:t>
            </a:r>
            <a: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(install / build time)</a:t>
            </a:r>
          </a:p>
          <a:p>
            <a:pPr marL="571500" lvl="0" indent="-571500">
              <a:buSzPts val="1500"/>
              <a:buFont typeface="Arial" panose="020B0604020202020204" pitchFamily="34" charset="0"/>
              <a:buChar char="•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[</a:t>
            </a:r>
            <a:r>
              <a:rPr lang="en-GB" sz="3600" dirty="0" err="1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npm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] dependencies trees run deep</a:t>
            </a:r>
          </a:p>
          <a:p>
            <a:pPr marL="571500" lvl="0" indent="-571500">
              <a:buSzPts val="1500"/>
              <a:buFont typeface="Arial" panose="020B0604020202020204" pitchFamily="34" charset="0"/>
              <a:buChar char="•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Applications never grow old: 2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816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8990295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dependencies are safe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forever</a:t>
            </a: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Applications never grow old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947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9551881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dependencies are safe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forever</a:t>
            </a: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but they have </a:t>
            </a:r>
            <a:r>
              <a:rPr lang="en-GB" sz="3600" b="1" dirty="0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rPr>
              <a:t>non-safe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sub-dependencies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Applications never grow old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A96AE0-94C9-48BD-8EDF-7C94579B5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267" y="2804142"/>
            <a:ext cx="6143635" cy="36508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1930A3-9DA8-47FE-A144-F9F0653A7E0F}"/>
              </a:ext>
            </a:extLst>
          </p:cNvPr>
          <p:cNvSpPr txBox="1"/>
          <p:nvPr/>
        </p:nvSpPr>
        <p:spPr>
          <a:xfrm>
            <a:off x="831542" y="6550223"/>
            <a:ext cx="69911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https://snyk.io/blog/a-post-mortem-of-the-malicious-event-stream-backdoor/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301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9551881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dependencies are safe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forever</a:t>
            </a: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but they have </a:t>
            </a:r>
            <a:r>
              <a:rPr lang="en-GB" sz="3600" b="1" dirty="0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rPr>
              <a:t>non-safe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sub-dependencies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Applications never grow old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1930A3-9DA8-47FE-A144-F9F0653A7E0F}"/>
              </a:ext>
            </a:extLst>
          </p:cNvPr>
          <p:cNvSpPr txBox="1"/>
          <p:nvPr/>
        </p:nvSpPr>
        <p:spPr>
          <a:xfrm>
            <a:off x="726333" y="6474023"/>
            <a:ext cx="69911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https://imgflip.com/i/5v8jfw</a:t>
            </a:r>
            <a:r>
              <a:rPr lang="en-GB" dirty="0"/>
              <a:t>  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07823EA-4490-45E9-9735-D7553F869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32" y="2833688"/>
            <a:ext cx="4702917" cy="352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41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8990295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b="1" dirty="0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rPr>
              <a:t>46 days 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of Event Stream exploitation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Applications never grow old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1930A3-9DA8-47FE-A144-F9F0653A7E0F}"/>
              </a:ext>
            </a:extLst>
          </p:cNvPr>
          <p:cNvSpPr txBox="1"/>
          <p:nvPr/>
        </p:nvSpPr>
        <p:spPr>
          <a:xfrm>
            <a:off x="831542" y="6550223"/>
            <a:ext cx="69911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https://snyk.io/blog/a-post-mortem-of-the-malicious-event-stream-backdoor/</a:t>
            </a:r>
            <a:r>
              <a:rPr lang="en-GB" dirty="0"/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940FF2E-DDA3-4A18-BE77-B42FE2D27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42" y="2353607"/>
            <a:ext cx="6991164" cy="403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00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8661925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Maybe… run SCA tools </a:t>
            </a:r>
            <a:r>
              <a:rPr lang="en-GB" sz="3600" b="1" dirty="0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rPr>
              <a:t>regularly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to catch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new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vulnerable dependencies</a:t>
            </a: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Just for the muggles obviously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All Applications get old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C2CD6F-B29E-41D3-89B1-85717FFF3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61" y="4633912"/>
            <a:ext cx="716280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6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8673053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So, I think we can agree</a:t>
            </a: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“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Lint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”, “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Unit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Tests”, “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Integration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Tests”, “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SCA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Tools” are good for test pipelines</a:t>
            </a: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Deep down we’re all muggles </a:t>
            </a:r>
          </a:p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(even if you work for NASA) 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Conclusion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217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17ACB-A504-458B-8722-E2D9CC9CF0A2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9891320" cy="40846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/>
              <a:t>I’ve been Anthony </a:t>
            </a:r>
            <a:r>
              <a:rPr lang="en-GB" sz="2800" i="1" dirty="0"/>
              <a:t>“Zapper”</a:t>
            </a:r>
            <a:r>
              <a:rPr lang="en-GB" sz="2800" dirty="0"/>
              <a:t> M</a:t>
            </a:r>
            <a:r>
              <a:rPr lang="en-GB" sz="2800" baseline="30000" dirty="0"/>
              <a:t>c</a:t>
            </a:r>
            <a:r>
              <a:rPr lang="en-GB" sz="2800" dirty="0"/>
              <a:t>Kale</a:t>
            </a:r>
            <a:br>
              <a:rPr lang="en-GB" sz="2800" dirty="0"/>
            </a:br>
            <a:endParaRPr lang="en-GB" dirty="0"/>
          </a:p>
          <a:p>
            <a:pPr marL="0" indent="0">
              <a:buNone/>
            </a:pPr>
            <a:r>
              <a:rPr lang="en-GB" dirty="0"/>
              <a:t>Hopefully I’ve </a:t>
            </a:r>
            <a:r>
              <a:rPr lang="en-GB" sz="2800" dirty="0"/>
              <a:t>Educated, Informed, and even Entertained</a:t>
            </a:r>
            <a:br>
              <a:rPr lang="en-GB" sz="2800" dirty="0"/>
            </a:br>
            <a:br>
              <a:rPr lang="en-GB" sz="2800" dirty="0"/>
            </a:br>
            <a:r>
              <a:rPr lang="en-GB" sz="2800" b="1" dirty="0"/>
              <a:t>Good</a:t>
            </a:r>
            <a:r>
              <a:rPr lang="en-GB" sz="2800" dirty="0"/>
              <a:t> Testing is </a:t>
            </a:r>
            <a:r>
              <a:rPr lang="en-GB" sz="2800" b="1" dirty="0"/>
              <a:t>Good</a:t>
            </a:r>
            <a:r>
              <a:rPr lang="en-GB" sz="2800" dirty="0"/>
              <a:t> Security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9B48605-DC2C-4C22-9048-89687C9AB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820"/>
            <a:ext cx="65" cy="3795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01568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Google Shape;227;g99d0dd0f54_0_0">
            <a:extLst>
              <a:ext uri="{FF2B5EF4-FFF2-40B4-BE49-F238E27FC236}">
                <a16:creationId xmlns:a16="http://schemas.microsoft.com/office/drawing/2014/main" id="{32B84BC2-8887-44B7-B89A-77DA4EB0B7DE}"/>
              </a:ext>
            </a:extLst>
          </p:cNvPr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Questions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083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11" descr="A picture containing building,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16096" y="636720"/>
            <a:ext cx="2998574" cy="350532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1"/>
          <p:cNvSpPr txBox="1"/>
          <p:nvPr/>
        </p:nvSpPr>
        <p:spPr>
          <a:xfrm>
            <a:off x="1921603" y="2854703"/>
            <a:ext cx="607218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GB" sz="60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Thank you </a:t>
            </a:r>
            <a:endParaRPr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242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7861291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10 short minutes to explain why</a:t>
            </a: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testing pipelines 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are</a:t>
            </a:r>
            <a:r>
              <a:rPr lang="en-GB" sz="3600" noProof="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3600" b="1" noProof="0" dirty="0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rPr>
              <a:t>only</a:t>
            </a:r>
            <a:r>
              <a:rPr lang="en-GB" sz="3600" noProof="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needed by </a:t>
            </a:r>
            <a:r>
              <a:rPr lang="en-GB" sz="3600" b="1" noProof="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muggles</a:t>
            </a:r>
            <a:r>
              <a:rPr lang="en-GB" sz="3600" noProof="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lang="en-GB" sz="3600" b="1" i="1" noProof="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NASA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kumimoji="0" lang="en-GB" sz="3600" b="0" i="0" u="none" strike="noStrike" kern="0" cap="none" spc="0" normalizeH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2400" i="1" noProof="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* Aimed at developers, apologises for unexplained confusing terms</a:t>
            </a:r>
            <a:endParaRPr kumimoji="0" lang="en-GB" sz="2400" b="0" i="1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Agenda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230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"/>
          <p:cNvSpPr txBox="1">
            <a:spLocks noGrp="1"/>
          </p:cNvSpPr>
          <p:nvPr>
            <p:ph type="body" idx="1"/>
          </p:nvPr>
        </p:nvSpPr>
        <p:spPr>
          <a:xfrm>
            <a:off x="3839828" y="1081305"/>
            <a:ext cx="8212287" cy="469539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en-GB" dirty="0"/>
              <a:t>Agenda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b="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en-GB" sz="2800" dirty="0"/>
              <a:t>LINTING : 		</a:t>
            </a:r>
            <a:r>
              <a:rPr lang="en-GB" sz="2800" b="0" dirty="0"/>
              <a:t>All code is</a:t>
            </a:r>
            <a:r>
              <a:rPr lang="en-GB" sz="2800" dirty="0"/>
              <a:t> </a:t>
            </a:r>
            <a:r>
              <a:rPr lang="en-GB" sz="2800" dirty="0">
                <a:solidFill>
                  <a:srgbClr val="C00000"/>
                </a:solidFill>
              </a:rPr>
              <a:t>excellent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en-GB" sz="2800" dirty="0"/>
              <a:t>UNIT TESTING: 	</a:t>
            </a:r>
            <a:r>
              <a:rPr lang="en-GB" sz="2800" b="0" dirty="0"/>
              <a:t>Developers </a:t>
            </a:r>
            <a:r>
              <a:rPr lang="en-GB" sz="2800" dirty="0">
                <a:solidFill>
                  <a:srgbClr val="C00000"/>
                </a:solidFill>
              </a:rPr>
              <a:t>never</a:t>
            </a:r>
            <a:r>
              <a:rPr lang="en-GB" sz="2800" dirty="0"/>
              <a:t> </a:t>
            </a:r>
            <a:r>
              <a:rPr lang="en-GB" sz="2800" b="0" dirty="0"/>
              <a:t>write bugs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en-GB" sz="2800" dirty="0"/>
              <a:t>INTER. TESTING: 	</a:t>
            </a:r>
            <a:r>
              <a:rPr lang="en-GB" sz="2800" b="0" dirty="0"/>
              <a:t>Software </a:t>
            </a:r>
            <a:r>
              <a:rPr lang="en-GB" sz="2800" dirty="0">
                <a:solidFill>
                  <a:srgbClr val="C00000"/>
                </a:solidFill>
              </a:rPr>
              <a:t>always</a:t>
            </a:r>
            <a:r>
              <a:rPr lang="en-GB" sz="2800" b="0" dirty="0"/>
              <a:t> works together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en-GB" sz="2800" dirty="0"/>
              <a:t>SCA TESTING: 	</a:t>
            </a:r>
            <a:r>
              <a:rPr lang="en-GB" sz="2800" b="0" dirty="0"/>
              <a:t>Applications do</a:t>
            </a:r>
            <a:r>
              <a:rPr lang="en-GB" sz="2800" dirty="0"/>
              <a:t> </a:t>
            </a:r>
            <a:r>
              <a:rPr lang="en-GB" sz="2800" dirty="0">
                <a:solidFill>
                  <a:srgbClr val="C00000"/>
                </a:solidFill>
              </a:rPr>
              <a:t>not</a:t>
            </a:r>
            <a:r>
              <a:rPr lang="en-GB" sz="2800" dirty="0"/>
              <a:t> </a:t>
            </a:r>
            <a:r>
              <a:rPr lang="en-GB" sz="2800" b="0" dirty="0"/>
              <a:t>grow old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endParaRPr lang="en-GB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10886393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we can agree, developers: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kumimoji="0" lang="en-GB" sz="3600" b="0" i="0" u="none" strike="noStrike" kern="0" cap="none" spc="0" normalizeH="0" baseline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create good </a:t>
            </a:r>
            <a:r>
              <a:rPr kumimoji="0" lang="en-GB" sz="3600" b="1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clean</a:t>
            </a: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code</a:t>
            </a: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600" b="1" i="0" u="none" strike="noStrike" kern="0" cap="none" spc="0" normalizeH="0" baseline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understand</a:t>
            </a:r>
            <a: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their languages perfectly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… </a:t>
            </a:r>
            <a:r>
              <a:rPr kumimoji="0" lang="en-GB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Javascript</a:t>
            </a: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is a </a:t>
            </a:r>
            <a:r>
              <a:rPr kumimoji="0" lang="en-GB" sz="3600" b="1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easy</a:t>
            </a:r>
            <a:endParaRPr kumimoji="0" lang="en-GB" sz="3600" b="1" i="0" u="none" strike="noStrike" kern="0" cap="none" spc="0" normalizeH="0" baseline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Linting: All code is excellent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879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5" y="1539955"/>
            <a:ext cx="8794352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kumimoji="0" lang="en-GB" sz="3600" b="0" i="1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Linting</a:t>
            </a: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* is hence pointless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* </a:t>
            </a:r>
            <a: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linter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: a tool designed to hurt your feelings, when code is executing fine</a:t>
            </a:r>
          </a:p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but malformed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Linting: All code is excellent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337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10886393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“Audience 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Participation” : </a:t>
            </a:r>
            <a:r>
              <a:rPr lang="en-GB" sz="3600" dirty="0" err="1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Javascript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is easy </a:t>
            </a:r>
            <a:endParaRPr kumimoji="0" lang="en-GB" sz="3600" b="0" i="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kumimoji="0" lang="en-GB" sz="3600" b="0" i="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Linting: All code is excellent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9A415D-5033-4A42-A64F-3086DAA013BC}"/>
              </a:ext>
            </a:extLst>
          </p:cNvPr>
          <p:cNvSpPr/>
          <p:nvPr/>
        </p:nvSpPr>
        <p:spPr>
          <a:xfrm>
            <a:off x="922295" y="2605399"/>
            <a:ext cx="94596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0" lang="en-GB" sz="5400" b="1" i="0" u="none" strike="noStrike" kern="0" cap="none" spc="0" normalizeH="0" noProof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“which lines return true ?” </a:t>
            </a:r>
            <a:endParaRPr lang="en-GB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480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Body Slide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 Slide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B447F902261540A0BCD951FD3F92EF" ma:contentTypeVersion="4" ma:contentTypeDescription="Create a new document." ma:contentTypeScope="" ma:versionID="b9f772cfc5a5523b406171db4f1c45a3">
  <xsd:schema xmlns:xsd="http://www.w3.org/2001/XMLSchema" xmlns:xs="http://www.w3.org/2001/XMLSchema" xmlns:p="http://schemas.microsoft.com/office/2006/metadata/properties" xmlns:ns2="9f7df9b7-97a3-446c-a44e-dbae37ef0b61" xmlns:ns3="367f9480-5eac-4e72-9c26-27db9ea456de" targetNamespace="http://schemas.microsoft.com/office/2006/metadata/properties" ma:root="true" ma:fieldsID="8662f545ac4e6d76ae152737cbae72ec" ns2:_="" ns3:_="">
    <xsd:import namespace="9f7df9b7-97a3-446c-a44e-dbae37ef0b61"/>
    <xsd:import namespace="367f9480-5eac-4e72-9c26-27db9ea456d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7df9b7-97a3-446c-a44e-dbae37ef0b6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7f9480-5eac-4e72-9c26-27db9ea456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f7df9b7-97a3-446c-a44e-dbae37ef0b61">
      <UserInfo>
        <DisplayName>Pablo Guilamo</DisplayName>
        <AccountId>61</AccountId>
        <AccountType/>
      </UserInfo>
      <UserInfo>
        <DisplayName>Peter Hunter</DisplayName>
        <AccountId>75</AccountId>
        <AccountType/>
      </UserInfo>
      <UserInfo>
        <DisplayName>Anthony McKale</DisplayName>
        <AccountId>71</AccountId>
        <AccountType/>
      </UserInfo>
      <UserInfo>
        <DisplayName>Vinaya Sheshadri</DisplayName>
        <AccountId>28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D46C635A-0358-4331-BA94-DF9F35F219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7df9b7-97a3-446c-a44e-dbae37ef0b61"/>
    <ds:schemaRef ds:uri="367f9480-5eac-4e72-9c26-27db9ea456d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658AFD5-0CE3-4290-B697-70AF88112F0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25B32D-596C-4132-837C-754E77CD78EC}">
  <ds:schemaRefs>
    <ds:schemaRef ds:uri="http://purl.org/dc/terms/"/>
    <ds:schemaRef ds:uri="http://purl.org/dc/dcmitype/"/>
    <ds:schemaRef ds:uri="367f9480-5eac-4e72-9c26-27db9ea456de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9f7df9b7-97a3-446c-a44e-dbae37ef0b61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3503</TotalTime>
  <Words>1065</Words>
  <Application>Microsoft Office PowerPoint</Application>
  <PresentationFormat>Widescreen</PresentationFormat>
  <Paragraphs>218</Paragraphs>
  <Slides>49</Slides>
  <Notes>48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Open Sans</vt:lpstr>
      <vt:lpstr>Body Slides</vt:lpstr>
      <vt:lpstr>Title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Hannaford</dc:creator>
  <cp:lastModifiedBy>Anthony McKale</cp:lastModifiedBy>
  <cp:revision>22</cp:revision>
  <dcterms:created xsi:type="dcterms:W3CDTF">2020-04-16T10:42:13Z</dcterms:created>
  <dcterms:modified xsi:type="dcterms:W3CDTF">2021-11-26T09:51:32Z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0x01010037B447F902261540A0BCD951FD3F92EF</vt:lpwstr>
  </property>
</Properties>
</file>